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</p:sldMasterIdLst>
  <p:notesMasterIdLst>
    <p:notesMasterId r:id="rId6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" name="Google Shape;3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4" name="Google Shape;284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http://www.cykeprojects.com/fireworks.html</a:t>
            </a:r>
            <a:endParaRPr/>
          </a:p>
        </p:txBody>
      </p:sp>
      <p:sp>
        <p:nvSpPr>
          <p:cNvPr id="285" name="Google Shape;285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9" name="Google Shape;299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6" name="Google Shape;35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5" name="Google Shape;41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https://gifer.com/en/TBeC</a:t>
            </a:r>
            <a:endParaRPr/>
          </a:p>
        </p:txBody>
      </p:sp>
      <p:sp>
        <p:nvSpPr>
          <p:cNvPr id="416" name="Google Shape;416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" name="Google Shape;64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http://www.fxgear.net/vr-technology-1?locale=en</a:t>
            </a:r>
            <a:endParaRPr/>
          </a:p>
        </p:txBody>
      </p:sp>
      <p:sp>
        <p:nvSpPr>
          <p:cNvPr id="65" name="Google Shape;65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https://en.wikipedia.org/wiki/Harmonic_oscillator</a:t>
            </a:r>
            <a:endParaRPr/>
          </a:p>
        </p:txBody>
      </p:sp>
      <p:sp>
        <p:nvSpPr>
          <p:cNvPr id="85" name="Google Shape;8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gi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jp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gif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gi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-2.cs.cmu.edu/~baraff/sigcourse/index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gif"/><Relationship Id="rId4" Type="http://schemas.openxmlformats.org/officeDocument/2006/relationships/hyperlink" Target="https://makeagif.com/gif/blender-cycles-realistic-fluid-simulation-p66lr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21: Simulação Física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Malha Massa Mola</a:t>
            </a:r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19" name="Google Shape;119;p13" descr="Best Cloth Simulation GIFs | Gfycat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41370" y="2741395"/>
            <a:ext cx="4561115" cy="25681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3" descr="Mass Spring Damper Cloth Simulation 1 on Make a 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506" y="1061357"/>
            <a:ext cx="4064000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3"/>
          <p:cNvSpPr/>
          <p:nvPr/>
        </p:nvSpPr>
        <p:spPr>
          <a:xfrm>
            <a:off x="1556657" y="5345668"/>
            <a:ext cx="7173686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https://makeagif.com/gif/mass-spring-damper-cloth-simulation-1-LlieJi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Uma mola simples</a:t>
            </a:r>
            <a:endParaRPr/>
          </a:p>
        </p:txBody>
      </p:sp>
      <p:sp>
        <p:nvSpPr>
          <p:cNvPr id="127" name="Google Shape;127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Mola idealizada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     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 sz="2400"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 força une os pontos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Força proporcional ao deslocamento (Lei de Hooke) 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k</a:t>
            </a:r>
            <a:r>
              <a:rPr lang="pt-BR" sz="2400" baseline="-25000"/>
              <a:t>s</a:t>
            </a:r>
            <a:r>
              <a:rPr lang="pt-BR" sz="2400"/>
              <a:t> é o coeficiente de mola</a:t>
            </a:r>
            <a:endParaRPr/>
          </a:p>
          <a:p>
            <a:pPr marL="0" lvl="0" indent="0" algn="l" rtl="0">
              <a:spcBef>
                <a:spcPts val="10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Problema: esta mola quer ter comprimento zero</a:t>
            </a:r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9" name="Google Shape;129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0373" y="1371600"/>
            <a:ext cx="6343253" cy="18777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Mola de comprimento diferente de zero</a:t>
            </a:r>
            <a:endParaRPr/>
          </a:p>
        </p:txBody>
      </p:sp>
      <p:sp>
        <p:nvSpPr>
          <p:cNvPr id="135" name="Google Shape;135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Mola com comprimento em repouso diferente de zero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    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 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Problema: oscila para sempre</a:t>
            </a:r>
            <a:endParaRPr/>
          </a:p>
        </p:txBody>
      </p:sp>
      <p:sp>
        <p:nvSpPr>
          <p:cNvPr id="136" name="Google Shape;136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137" name="Google Shape;137;p15"/>
          <p:cNvSpPr/>
          <p:nvPr/>
        </p:nvSpPr>
        <p:spPr>
          <a:xfrm>
            <a:off x="6202496" y="4294999"/>
            <a:ext cx="1457579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comprimento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repouso</a:t>
            </a:r>
            <a:endParaRPr/>
          </a:p>
        </p:txBody>
      </p:sp>
      <p:pic>
        <p:nvPicPr>
          <p:cNvPr id="138" name="Google Shape;13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58268" y="1339191"/>
            <a:ext cx="6083028" cy="30205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Notação com ponto para derivadas</a:t>
            </a:r>
            <a:endParaRPr/>
          </a:p>
        </p:txBody>
      </p:sp>
      <p:sp>
        <p:nvSpPr>
          <p:cNvPr id="144" name="Google Shape;144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016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Se x for um vetor para a posição de um ponto de interesse, usaremos a notação de ponto para velocidade e aceleração: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46" name="Google Shape;14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1360" y="2455635"/>
            <a:ext cx="1941279" cy="26976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Amortecimento em movimento simples</a:t>
            </a:r>
            <a:endParaRPr/>
          </a:p>
        </p:txBody>
      </p:sp>
      <p:sp>
        <p:nvSpPr>
          <p:cNvPr id="152" name="Google Shape;152;p17"/>
          <p:cNvSpPr txBox="1">
            <a:spLocks noGrp="1"/>
          </p:cNvSpPr>
          <p:nvPr>
            <p:ph type="body" idx="1"/>
          </p:nvPr>
        </p:nvSpPr>
        <p:spPr>
          <a:xfrm>
            <a:off x="390548" y="2318657"/>
            <a:ext cx="8428232" cy="30164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Se comporta como uma resistência viscosa em movimento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Desacelera no movimento direto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k</a:t>
            </a:r>
            <a:r>
              <a:rPr lang="pt-BR" sz="2100" baseline="-25000"/>
              <a:t>d</a:t>
            </a:r>
            <a:r>
              <a:rPr lang="pt-BR" sz="2100"/>
              <a:t> é um coeficiente de amortecimento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Problema: diminui todo o movimento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Se deseja que as oscilações de uma mola diminuam, mas ela também deveria ser capaz de cair no chão mais lentamente?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54" name="Google Shape;154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4652" y="1009949"/>
            <a:ext cx="5874695" cy="1020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Amortecimento Interno para Molas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Amortece apenas o movimento interno acionado pela mola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Arrasto viscoso apenas na mudança no comprimento da mola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diminui o movimento do grupo para o sistema de molas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(por exemplo, translação ou rotação global do grupo)</a:t>
            </a:r>
            <a:endParaRPr/>
          </a:p>
        </p:txBody>
      </p:sp>
      <p:sp>
        <p:nvSpPr>
          <p:cNvPr id="161" name="Google Shape;1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6313" y="1418771"/>
            <a:ext cx="8071374" cy="1177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Constantes da Mola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Considere duas "resoluções" para modelar uma única mola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constante k</a:t>
            </a:r>
            <a:r>
              <a:rPr lang="pt-BR" baseline="-25000"/>
              <a:t>s</a:t>
            </a:r>
            <a:r>
              <a:rPr lang="pt-BR"/>
              <a:t> produz força diferente na mola inferior para essas duas discretizações diferentes</a:t>
            </a:r>
            <a:endParaRPr/>
          </a:p>
        </p:txBody>
      </p:sp>
      <p:sp>
        <p:nvSpPr>
          <p:cNvPr id="169" name="Google Shape;169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70" name="Google Shape;170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216" y="1333988"/>
            <a:ext cx="6375567" cy="3047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Constantes da Mola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24498" cy="476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Problema: constante k</a:t>
            </a:r>
            <a:r>
              <a:rPr lang="pt-BR" sz="1900" baseline="-25000"/>
              <a:t>s</a:t>
            </a:r>
            <a:r>
              <a:rPr lang="pt-BR" sz="1900"/>
              <a:t> dá resultados inconsistentes com diferentes discretizações da estruturas massa/mola</a:t>
            </a:r>
            <a:endParaRPr/>
          </a:p>
          <a:p>
            <a:pPr marL="342900" lvl="0" indent="-342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Por exemplo: A malha 10x10 vs 20x20 para simulação de tecido daria resultados diferentes e queremos que sejam iguais, apenas com maior nível de detalhe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Solução:</a:t>
            </a:r>
            <a:endParaRPr/>
          </a:p>
          <a:p>
            <a:pPr marL="342900" lvl="0" indent="-342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Mudança no comprimento não é o que queremos medir</a:t>
            </a:r>
            <a:endParaRPr/>
          </a:p>
          <a:p>
            <a:pPr marL="342900" lvl="0" indent="-342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Queremos considerar a deformação = mudança no comprimento como fração do comprimento original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Implementação 1: divida a força da mola pelo comprimento da mola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Implementação 2: normalizar ks pelo comprimento da mola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78" name="Google Shape;178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52166" y="3830515"/>
            <a:ext cx="1105988" cy="98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Estruturas para Molas</a:t>
            </a: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body" idx="1"/>
          </p:nvPr>
        </p:nvSpPr>
        <p:spPr>
          <a:xfrm>
            <a:off x="390548" y="710032"/>
            <a:ext cx="166099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lâmina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blocos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outras...</a:t>
            </a:r>
            <a:endParaRPr/>
          </a:p>
        </p:txBody>
      </p:sp>
      <p:sp>
        <p:nvSpPr>
          <p:cNvPr id="185" name="Google Shape;18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86" name="Google Shape;186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4054" y="867542"/>
            <a:ext cx="1626672" cy="1641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60245" y="2746625"/>
            <a:ext cx="1394291" cy="1466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Struturas para molas</a:t>
            </a:r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comportamento é determinado pelas ligações da estrutura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não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resistirá ao cisalhamento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não resistirá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à flexão fora do plano ...</a:t>
            </a:r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4664" y="1551843"/>
            <a:ext cx="3741950" cy="38588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Simulação Física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Struturas para molas</a:t>
            </a:r>
            <a:endParaRPr/>
          </a:p>
        </p:txBody>
      </p:sp>
      <p:sp>
        <p:nvSpPr>
          <p:cNvPr id="201" name="Google Shape;201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comportamento é determinado pelas ligações da estrutura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irá resistir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ao cisalhamento, mas tem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tendência anisotrópicas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também não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resistirá à flexão fora 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plano ...</a:t>
            </a:r>
            <a:endParaRPr/>
          </a:p>
        </p:txBody>
      </p:sp>
      <p:sp>
        <p:nvSpPr>
          <p:cNvPr id="202" name="Google Shape;202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03" name="Google Shape;203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72001" y="1584788"/>
            <a:ext cx="3767902" cy="38144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Struturas para molas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comportamento é determinado pelas ligações da estrutura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resistirá ao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cisalhamento.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também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resistirá à flexão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fora do plano ...</a:t>
            </a:r>
            <a:endParaRPr/>
          </a:p>
        </p:txBody>
      </p:sp>
      <p:sp>
        <p:nvSpPr>
          <p:cNvPr id="210" name="Google Shape;21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1217" y="1537736"/>
            <a:ext cx="3767901" cy="3884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Struturas para molas</a:t>
            </a:r>
            <a:endParaRPr/>
          </a:p>
        </p:txBody>
      </p:sp>
      <p:sp>
        <p:nvSpPr>
          <p:cNvPr id="217" name="Google Shape;217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comportamento é determinado pelas ligações da estrutura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resistirá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ao cisalhamento.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Esta estrutura irá resistir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à flexão fora do plano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(As molas vermelhas devem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ser muito mais fracas)</a:t>
            </a:r>
            <a:endParaRPr/>
          </a:p>
        </p:txBody>
      </p:sp>
      <p:sp>
        <p:nvSpPr>
          <p:cNvPr id="218" name="Google Shape;218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19" name="Google Shape;21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92941" y="1487930"/>
            <a:ext cx="3742167" cy="3929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Exemplo: Vestido com Massa Mola + Personagem</a:t>
            </a:r>
            <a:endParaRPr/>
          </a:p>
        </p:txBody>
      </p:sp>
      <p:sp>
        <p:nvSpPr>
          <p:cNvPr id="225" name="Google Shape;225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26" name="Google Shape;226;p26"/>
          <p:cNvPicPr preferRelativeResize="0"/>
          <p:nvPr/>
        </p:nvPicPr>
        <p:blipFill rotWithShape="1">
          <a:blip r:embed="rId3">
            <a:alphaModFix/>
          </a:blip>
          <a:srcRect l="41605" t="1" r="3246" b="23270"/>
          <a:stretch/>
        </p:blipFill>
        <p:spPr>
          <a:xfrm>
            <a:off x="237506" y="837549"/>
            <a:ext cx="4647976" cy="36473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82963" y="1719221"/>
            <a:ext cx="3558041" cy="351315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6"/>
          <p:cNvSpPr/>
          <p:nvPr/>
        </p:nvSpPr>
        <p:spPr>
          <a:xfrm>
            <a:off x="5182963" y="5232372"/>
            <a:ext cx="3147443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stecd.github.io</a:t>
            </a:r>
            <a:r>
              <a:rPr lang="pt-B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4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ClothSimulator</a:t>
            </a:r>
            <a:r>
              <a:rPr lang="pt-B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Simulação de Partículas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35" name="Google Shape;235;p27" descr="Particle-Based Fluid Simul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20384" y="838985"/>
            <a:ext cx="5168559" cy="4383231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/>
          <p:nvPr/>
        </p:nvSpPr>
        <p:spPr>
          <a:xfrm>
            <a:off x="475013" y="5324284"/>
            <a:ext cx="84282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http://web.cse.ohio-state.edu/~wang.3602/courses/cse3541-2014-spring/proj_final/Ting-Chun_Sun/index.html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Método de Euler</a:t>
            </a:r>
            <a:endParaRPr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269631" y="1019908"/>
            <a:ext cx="8874369" cy="4315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Método de Euler (também conhecido como Forward Euler, Explícito)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Método iterativo simples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Comumente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Muito impreciso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Na maioria das vezes fica instável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4957" y="3261946"/>
            <a:ext cx="4526191" cy="17203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9" name="Google Shape;249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79875" y="2037335"/>
            <a:ext cx="4514175" cy="3458441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Método de Euler- Erros</a:t>
            </a:r>
            <a:endParaRPr/>
          </a:p>
        </p:txBody>
      </p:sp>
      <p:sp>
        <p:nvSpPr>
          <p:cNvPr id="251" name="Google Shape;251;p29"/>
          <p:cNvSpPr txBox="1">
            <a:spLocks noGrp="1"/>
          </p:cNvSpPr>
          <p:nvPr>
            <p:ph type="body" idx="1"/>
          </p:nvPr>
        </p:nvSpPr>
        <p:spPr>
          <a:xfrm>
            <a:off x="269631" y="1019908"/>
            <a:ext cx="8874369" cy="16165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 a integração numérica, os erros se acumulam.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integração de Euler é particularmente ruim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53" name="Google Shape;253;p2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2799" y="2514600"/>
            <a:ext cx="3783951" cy="48650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9"/>
          <p:cNvSpPr/>
          <p:nvPr/>
        </p:nvSpPr>
        <p:spPr>
          <a:xfrm>
            <a:off x="119340" y="3905211"/>
            <a:ext cx="3924657" cy="9028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Caminho da solução</a:t>
            </a:r>
            <a:endParaRPr/>
          </a:p>
          <a:p>
            <a:pPr marL="0" marR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Estimativa de Euler com intervalo de tempo pequeno</a:t>
            </a:r>
            <a:endParaRPr/>
          </a:p>
          <a:p>
            <a:pPr marL="0" marR="0" lvl="0" indent="0" algn="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Estimativa de Euler com intervalo de tempo grande</a:t>
            </a:r>
            <a:endParaRPr/>
          </a:p>
        </p:txBody>
      </p:sp>
      <p:sp>
        <p:nvSpPr>
          <p:cNvPr id="255" name="Google Shape;255;p29"/>
          <p:cNvSpPr/>
          <p:nvPr/>
        </p:nvSpPr>
        <p:spPr>
          <a:xfrm>
            <a:off x="6075926" y="5363837"/>
            <a:ext cx="160281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Witkin and Baraff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Erros e Instabilidade</a:t>
            </a:r>
            <a:endParaRPr/>
          </a:p>
        </p:txBody>
      </p:sp>
      <p:sp>
        <p:nvSpPr>
          <p:cNvPr id="261" name="Google Shape;261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Resolver por integração numérica com diferenças finitas leva a dois problemas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Erros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Os erros em cada etapa de tempo se acumulam. A precisão diminui conforme a simulação prossegue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Porém a precisão pode não ser crítica em aplicativos gráficos.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Instabilidade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Os erros podem se agravar, fazendo com que a simulação acabe divergindo, mesmo quando o sistema subjacente não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falta de estabilidade é um problema fundamental na simulação e não pode ser ignorada</a:t>
            </a:r>
            <a:endParaRPr/>
          </a:p>
        </p:txBody>
      </p:sp>
      <p:sp>
        <p:nvSpPr>
          <p:cNvPr id="262" name="Google Shape;262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Instabilidade do Método de Forward Euler</a:t>
            </a:r>
            <a:endParaRPr/>
          </a:p>
        </p:txBody>
      </p:sp>
      <p:sp>
        <p:nvSpPr>
          <p:cNvPr id="268" name="Google Shape;268;p31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451574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Forward Euler (explícito)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Dois problemas principais: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As imprecisões aumentam conforme o passo de tempo Δt aumenta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instabilidade é um problema comum e sério que pode fazer a simulação divergir</a:t>
            </a:r>
            <a:endParaRPr/>
          </a:p>
        </p:txBody>
      </p:sp>
      <p:sp>
        <p:nvSpPr>
          <p:cNvPr id="269" name="Google Shape;26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0" name="Google Shape;270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427" y="1410388"/>
            <a:ext cx="3677469" cy="68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1" name="Google Shape;271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46495" y="656467"/>
            <a:ext cx="2223135" cy="22155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2" name="Google Shape;272;p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46496" y="2898826"/>
            <a:ext cx="2223134" cy="2245897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31"/>
          <p:cNvSpPr/>
          <p:nvPr/>
        </p:nvSpPr>
        <p:spPr>
          <a:xfrm>
            <a:off x="5450542" y="5171535"/>
            <a:ext cx="201503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Witkin and Baraff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de Instabilidade (molas)</a:t>
            </a:r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body" idx="1"/>
          </p:nvPr>
        </p:nvSpPr>
        <p:spPr>
          <a:xfrm>
            <a:off x="390547" y="1749625"/>
            <a:ext cx="8556807" cy="3585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Quando a massa está se movendo para dentro: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Força vai diminuindo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Cada passo de tempo superestima a mudança de velocidade (aumenta a energia)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Quando a massa chega à origem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Tem velocidade muito alta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Quando a massa está se movendo para fora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Força está aumentando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Cada passo de tempo subestima a mudança de velocidade (aumenta a energia)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 cada ciclo a massa ganha energia exponencialmente</a:t>
            </a:r>
            <a:endParaRPr/>
          </a:p>
        </p:txBody>
      </p:sp>
      <p:sp>
        <p:nvSpPr>
          <p:cNvPr id="280" name="Google Shape;280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81" name="Google Shape;281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8441" y="763400"/>
            <a:ext cx="6067118" cy="85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Lei de Newton</a:t>
            </a:r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1"/>
          </p:nvPr>
        </p:nvSpPr>
        <p:spPr>
          <a:xfrm>
            <a:off x="2110610" y="1992261"/>
            <a:ext cx="4375355" cy="1272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0"/>
              <a:buNone/>
            </a:pPr>
            <a:r>
              <a:rPr lang="pt-BR" sz="8000" i="1">
                <a:latin typeface="Arial"/>
                <a:ea typeface="Arial"/>
                <a:cs typeface="Arial"/>
                <a:sym typeface="Arial"/>
              </a:rPr>
              <a:t>F = m </a:t>
            </a:r>
            <a:r>
              <a:rPr lang="pt-BR" sz="6000" i="1">
                <a:latin typeface="Arial"/>
                <a:ea typeface="Arial"/>
                <a:cs typeface="Arial"/>
                <a:sym typeface="Arial"/>
              </a:rPr>
              <a:t>•</a:t>
            </a:r>
            <a:r>
              <a:rPr lang="pt-BR" sz="8000" i="1">
                <a:latin typeface="Arial"/>
                <a:ea typeface="Arial"/>
                <a:cs typeface="Arial"/>
                <a:sym typeface="Arial"/>
              </a:rPr>
              <a:t> a</a:t>
            </a:r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grpSp>
        <p:nvGrpSpPr>
          <p:cNvPr id="44" name="Google Shape;44;p6"/>
          <p:cNvGrpSpPr/>
          <p:nvPr/>
        </p:nvGrpSpPr>
        <p:grpSpPr>
          <a:xfrm>
            <a:off x="2179436" y="3264310"/>
            <a:ext cx="870431" cy="1354859"/>
            <a:chOff x="2179436" y="3264310"/>
            <a:chExt cx="870431" cy="1354859"/>
          </a:xfrm>
        </p:grpSpPr>
        <p:sp>
          <p:nvSpPr>
            <p:cNvPr id="45" name="Google Shape;45;p6"/>
            <p:cNvSpPr/>
            <p:nvPr/>
          </p:nvSpPr>
          <p:spPr>
            <a:xfrm>
              <a:off x="2179436" y="4157504"/>
              <a:ext cx="870431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 i="0" u="none" strike="noStrike" cap="none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Força</a:t>
              </a:r>
              <a:endParaRPr/>
            </a:p>
          </p:txBody>
        </p:sp>
        <p:cxnSp>
          <p:nvCxnSpPr>
            <p:cNvPr id="46" name="Google Shape;46;p6"/>
            <p:cNvCxnSpPr/>
            <p:nvPr/>
          </p:nvCxnSpPr>
          <p:spPr>
            <a:xfrm rot="10800000">
              <a:off x="2614651" y="3264310"/>
              <a:ext cx="0" cy="88490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47" name="Google Shape;47;p6"/>
          <p:cNvGrpSpPr/>
          <p:nvPr/>
        </p:nvGrpSpPr>
        <p:grpSpPr>
          <a:xfrm>
            <a:off x="4069298" y="3264309"/>
            <a:ext cx="1005403" cy="1354858"/>
            <a:chOff x="4069298" y="3264309"/>
            <a:chExt cx="1005403" cy="1354858"/>
          </a:xfrm>
        </p:grpSpPr>
        <p:sp>
          <p:nvSpPr>
            <p:cNvPr id="48" name="Google Shape;48;p6"/>
            <p:cNvSpPr/>
            <p:nvPr/>
          </p:nvSpPr>
          <p:spPr>
            <a:xfrm>
              <a:off x="4069298" y="4157502"/>
              <a:ext cx="1005403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Massa</a:t>
              </a:r>
              <a:endParaRPr/>
            </a:p>
          </p:txBody>
        </p:sp>
        <p:cxnSp>
          <p:nvCxnSpPr>
            <p:cNvPr id="49" name="Google Shape;49;p6"/>
            <p:cNvCxnSpPr/>
            <p:nvPr/>
          </p:nvCxnSpPr>
          <p:spPr>
            <a:xfrm rot="10800000">
              <a:off x="4572000" y="3264309"/>
              <a:ext cx="0" cy="88490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grpSp>
        <p:nvGrpSpPr>
          <p:cNvPr id="50" name="Google Shape;50;p6"/>
          <p:cNvGrpSpPr/>
          <p:nvPr/>
        </p:nvGrpSpPr>
        <p:grpSpPr>
          <a:xfrm>
            <a:off x="5151812" y="3272599"/>
            <a:ext cx="1583575" cy="1354857"/>
            <a:chOff x="5151812" y="3272599"/>
            <a:chExt cx="1583575" cy="1354857"/>
          </a:xfrm>
        </p:grpSpPr>
        <p:sp>
          <p:nvSpPr>
            <p:cNvPr id="51" name="Google Shape;51;p6"/>
            <p:cNvSpPr/>
            <p:nvPr/>
          </p:nvSpPr>
          <p:spPr>
            <a:xfrm>
              <a:off x="5151812" y="4165791"/>
              <a:ext cx="1583575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Aceleração</a:t>
              </a:r>
              <a:endParaRPr/>
            </a:p>
          </p:txBody>
        </p:sp>
        <p:cxnSp>
          <p:nvCxnSpPr>
            <p:cNvPr id="52" name="Google Shape;52;p6"/>
            <p:cNvCxnSpPr/>
            <p:nvPr/>
          </p:nvCxnSpPr>
          <p:spPr>
            <a:xfrm rot="10800000">
              <a:off x="5943600" y="3272599"/>
              <a:ext cx="0" cy="884903"/>
            </a:xfrm>
            <a:prstGeom prst="straightConnector1">
              <a:avLst/>
            </a:prstGeom>
            <a:noFill/>
            <a:ln w="3810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Combatendo as Instabilidades</a:t>
            </a:r>
            <a:endParaRPr/>
          </a:p>
        </p:txBody>
      </p:sp>
      <p:sp>
        <p:nvSpPr>
          <p:cNvPr id="288" name="Google Shape;288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89" name="Google Shape;289;p33" descr="Fireworks — Cykelero's Project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2585" y="836461"/>
            <a:ext cx="7318829" cy="4574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Alguns Métodos para Combater a Instabilidade</a:t>
            </a:r>
            <a:endParaRPr/>
          </a:p>
        </p:txBody>
      </p:sp>
      <p:sp>
        <p:nvSpPr>
          <p:cNvPr id="295" name="Google Shape;295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Euler modificado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Velocidades médias no ponto inicial e final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Tamanho adaptativo do passo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Compare um passo e dois meio passos recursivamente, até que o erro seja aceitável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Métodos implícitos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Use a velocidade na próxima etapa de tempo (difícil)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Baseado na posição / integração Verlet</a:t>
            </a: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Restringir posições e velocidades de partículas depois de intervalo de tempo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6" name="Google Shape;296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Euler Modificado</a:t>
            </a:r>
            <a:endParaRPr/>
          </a:p>
        </p:txBody>
      </p:sp>
      <p:sp>
        <p:nvSpPr>
          <p:cNvPr id="302" name="Google Shape;302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Velocidades médias no ponto inicial e final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OK se o sistema não for muito rígido (ks pequeno o suficiente)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Mas, ainda instável</a:t>
            </a:r>
            <a:endParaRPr/>
          </a:p>
        </p:txBody>
      </p:sp>
      <p:sp>
        <p:nvSpPr>
          <p:cNvPr id="303" name="Google Shape;30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04" name="Google Shape;30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67118" y="2047538"/>
            <a:ext cx="6009763" cy="34969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Tamanho adaptativo do passo</a:t>
            </a:r>
            <a:endParaRPr/>
          </a:p>
        </p:txBody>
      </p:sp>
      <p:sp>
        <p:nvSpPr>
          <p:cNvPr id="310" name="Google Shape;310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652009" cy="46670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Tamanho adaptável do passo</a:t>
            </a:r>
            <a:endParaRPr/>
          </a:p>
          <a:p>
            <a:pPr marL="285750" lvl="0" indent="-28575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Técnica para escolher o tamanho do passo com base na estimativa de erro</a:t>
            </a:r>
            <a:endParaRPr/>
          </a:p>
          <a:p>
            <a:pPr marL="285750" lvl="0" indent="-28575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Técnica altamente recomendada</a:t>
            </a:r>
            <a:endParaRPr/>
          </a:p>
          <a:p>
            <a:pPr marL="285750" lvl="0" indent="-28575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Mas pode precisar de passos muito pequenos! 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Repita até que o erro esteja abaixo do limite:</a:t>
            </a:r>
            <a:endParaRPr/>
          </a:p>
          <a:p>
            <a:pPr marL="285750" lvl="0" indent="-28575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Calcular x</a:t>
            </a:r>
            <a:r>
              <a:rPr lang="pt-BR" sz="1700" baseline="-25000"/>
              <a:t>T</a:t>
            </a:r>
            <a:r>
              <a:rPr lang="pt-BR" sz="1700"/>
              <a:t> um passo de Euler, tamanho T</a:t>
            </a:r>
            <a:endParaRPr sz="1700"/>
          </a:p>
          <a:p>
            <a:pPr marL="285750" lvl="0" indent="-28575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Calcular x</a:t>
            </a:r>
            <a:r>
              <a:rPr lang="pt-BR" sz="1700" baseline="-25000"/>
              <a:t>T/2</a:t>
            </a:r>
            <a:r>
              <a:rPr lang="pt-BR" sz="1700"/>
              <a:t> dois passos de Euler, tamanho T/2</a:t>
            </a:r>
            <a:endParaRPr/>
          </a:p>
          <a:p>
            <a:pPr marL="285750" lvl="0" indent="-28575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Calcular o erro || xT - xT / 2 ||</a:t>
            </a:r>
            <a:endParaRPr/>
          </a:p>
          <a:p>
            <a:pPr marL="285750" lvl="0" indent="-28575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Se (erro &gt; limite) reduza o tamanho do passo e tente novamente</a:t>
            </a:r>
            <a:endParaRPr/>
          </a:p>
        </p:txBody>
      </p:sp>
      <p:sp>
        <p:nvSpPr>
          <p:cNvPr id="311" name="Google Shape;31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12" name="Google Shape;31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43483" y="654632"/>
            <a:ext cx="2342120" cy="2327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43482" y="3029393"/>
            <a:ext cx="2399071" cy="2356358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6"/>
          <p:cNvSpPr/>
          <p:nvPr/>
        </p:nvSpPr>
        <p:spPr>
          <a:xfrm>
            <a:off x="6374437" y="5376446"/>
            <a:ext cx="193623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credit: Funkhouser 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Método Implícito de Euler</a:t>
            </a:r>
            <a:endParaRPr/>
          </a:p>
        </p:txBody>
      </p:sp>
      <p:sp>
        <p:nvSpPr>
          <p:cNvPr id="320" name="Google Shape;320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Métodos implícitos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Métodos informalmente chamados de backward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 derivadas no futuro, para o passo atual</a:t>
            </a:r>
            <a:endParaRPr/>
          </a:p>
        </p:txBody>
      </p:sp>
      <p:sp>
        <p:nvSpPr>
          <p:cNvPr id="321" name="Google Shape;32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22" name="Google Shape;322;p37"/>
          <p:cNvPicPr preferRelativeResize="0"/>
          <p:nvPr/>
        </p:nvPicPr>
        <p:blipFill rotWithShape="1">
          <a:blip r:embed="rId3">
            <a:alphaModFix/>
          </a:blip>
          <a:srcRect b="52428"/>
          <a:stretch/>
        </p:blipFill>
        <p:spPr>
          <a:xfrm>
            <a:off x="1532091" y="2102026"/>
            <a:ext cx="6079818" cy="149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Método Implícito de Euler</a:t>
            </a:r>
            <a:endParaRPr/>
          </a:p>
        </p:txBody>
      </p:sp>
      <p:sp>
        <p:nvSpPr>
          <p:cNvPr id="328" name="Google Shape;328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Métodos implícitos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Métodos informalmente chamados de backward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 derivadas no futuro, para o passo atual</a:t>
            </a:r>
            <a:endParaRPr/>
          </a:p>
        </p:txBody>
      </p:sp>
      <p:sp>
        <p:nvSpPr>
          <p:cNvPr id="329" name="Google Shape;32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30" name="Google Shape;330;p38"/>
          <p:cNvPicPr preferRelativeResize="0"/>
          <p:nvPr/>
        </p:nvPicPr>
        <p:blipFill rotWithShape="1">
          <a:blip r:embed="rId3">
            <a:alphaModFix/>
          </a:blip>
          <a:srcRect t="47573"/>
          <a:stretch/>
        </p:blipFill>
        <p:spPr>
          <a:xfrm>
            <a:off x="1619177" y="2857500"/>
            <a:ext cx="6079818" cy="16423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Método Implícito de Euler</a:t>
            </a:r>
            <a:endParaRPr/>
          </a:p>
        </p:txBody>
      </p:sp>
      <p:sp>
        <p:nvSpPr>
          <p:cNvPr id="336" name="Google Shape;33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613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Métodos implícitos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Métodos informalmente chamados de backward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 derivadas no futuro, para o passo atual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Resolve o problema de não linearidade para x</a:t>
            </a:r>
            <a:r>
              <a:rPr lang="pt-BR" baseline="30000"/>
              <a:t>t+Δt</a:t>
            </a:r>
            <a:r>
              <a:rPr lang="pt-BR"/>
              <a:t> e </a:t>
            </a:r>
            <a:r>
              <a:rPr lang="pt-BR" sz="1800"/>
              <a:t>Ẋ</a:t>
            </a:r>
            <a:r>
              <a:rPr lang="pt-BR" baseline="30000"/>
              <a:t>t+Δt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Use o algoritmo de localização de raiz, por exemplo: método de Newton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Pode ser feito estável incondicionalmente</a:t>
            </a:r>
            <a:endParaRPr/>
          </a:p>
        </p:txBody>
      </p:sp>
      <p:sp>
        <p:nvSpPr>
          <p:cNvPr id="337" name="Google Shape;33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38" name="Google Shape;33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1548" y="1999275"/>
            <a:ext cx="6980903" cy="14898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Baseado na posição / integração Verlet</a:t>
            </a:r>
            <a:endParaRPr/>
          </a:p>
        </p:txBody>
      </p:sp>
      <p:sp>
        <p:nvSpPr>
          <p:cNvPr id="344" name="Google Shape;344;p40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452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Ideia: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Depois do Euler modificado, restringir as posições das partículas para evitar um comportamento divergente e instável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Defina restrições para as posições para calcular a velocidade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Ambas as ideias vão dissipar energia, estabilizar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Prós / contras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Rápido e simples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Sem base física, dissipa energia (erro)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Altamente recomendado</a:t>
            </a:r>
            <a:endParaRPr/>
          </a:p>
        </p:txBody>
      </p:sp>
      <p:sp>
        <p:nvSpPr>
          <p:cNvPr id="345" name="Google Shape;345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Baseado na posição / integração Verlet</a:t>
            </a:r>
            <a:endParaRPr/>
          </a:p>
        </p:txBody>
      </p:sp>
      <p:sp>
        <p:nvSpPr>
          <p:cNvPr id="351" name="Google Shape;35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352" name="Google Shape;352;p41"/>
          <p:cNvSpPr txBox="1">
            <a:spLocks noGrp="1"/>
          </p:cNvSpPr>
          <p:nvPr>
            <p:ph type="body" idx="1"/>
          </p:nvPr>
        </p:nvSpPr>
        <p:spPr>
          <a:xfrm>
            <a:off x="631371" y="5258592"/>
            <a:ext cx="7598229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None/>
            </a:pPr>
            <a:r>
              <a:rPr lang="pt-BR" sz="1100"/>
              <a:t>Position-Based Simulation Methods em Computer Graphics Bender, Müller, Macklin, Eurographics 2015 </a:t>
            </a:r>
            <a:endParaRPr/>
          </a:p>
          <a:p>
            <a:pPr marL="0" lvl="0" indent="0" algn="l" rtl="0">
              <a:spcBef>
                <a:spcPts val="22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Verdana"/>
              <a:buNone/>
            </a:pPr>
            <a:endParaRPr sz="1100"/>
          </a:p>
        </p:txBody>
      </p:sp>
      <p:pic>
        <p:nvPicPr>
          <p:cNvPr id="353" name="Google Shape;353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1978" y="727200"/>
            <a:ext cx="5560044" cy="4433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Partículas</a:t>
            </a:r>
            <a:endParaRPr/>
          </a:p>
        </p:txBody>
      </p:sp>
      <p:sp>
        <p:nvSpPr>
          <p:cNvPr id="359" name="Google Shape;359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60" name="Google Shape;360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Animação Fisicamente Baseada</a:t>
            </a:r>
            <a:endParaRPr/>
          </a:p>
        </p:txBody>
      </p:sp>
      <p:sp>
        <p:nvSpPr>
          <p:cNvPr id="58" name="Google Shape;58;p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Gerar movimento de objetos usando simulação numérica</a:t>
            </a:r>
            <a:endParaRPr/>
          </a:p>
        </p:txBody>
      </p:sp>
      <p:sp>
        <p:nvSpPr>
          <p:cNvPr id="59" name="Google Shape;59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60" name="Google Shape;60;p7" descr="page3image266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4664" y="1651162"/>
            <a:ext cx="3369297" cy="3639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8344" y="1651162"/>
            <a:ext cx="4259159" cy="36393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Partículas</a:t>
            </a:r>
            <a:endParaRPr/>
          </a:p>
        </p:txBody>
      </p:sp>
      <p:sp>
        <p:nvSpPr>
          <p:cNvPr id="366" name="Google Shape;366;p43"/>
          <p:cNvSpPr txBox="1">
            <a:spLocks noGrp="1"/>
          </p:cNvSpPr>
          <p:nvPr>
            <p:ph type="body" idx="1"/>
          </p:nvPr>
        </p:nvSpPr>
        <p:spPr>
          <a:xfrm>
            <a:off x="390548" y="750495"/>
            <a:ext cx="5636626" cy="4660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Modelar sistemas dinâmicos como uma coleções de um grande número de partículas</a:t>
            </a:r>
            <a:endParaRPr/>
          </a:p>
          <a:p>
            <a:pPr marL="0" lvl="0" indent="0" algn="l" rtl="0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O movimento de cada partícula é definido por um conjunto de forças físicas (ou não físicas)</a:t>
            </a:r>
            <a:endParaRPr/>
          </a:p>
          <a:p>
            <a:pPr marL="0" lvl="0" indent="0" algn="l" rtl="0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Técnica popular em gráficos e jogos</a:t>
            </a:r>
            <a:endParaRPr/>
          </a:p>
          <a:p>
            <a:pPr marL="285750" lvl="0" indent="-285750" algn="l" rtl="0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Fácil de entender, implementar</a:t>
            </a:r>
            <a:endParaRPr/>
          </a:p>
          <a:p>
            <a:pPr marL="285750" lvl="0" indent="-285750" algn="l" rtl="0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Escalável: poucas partículas para velocidade, várias para maior complexidade</a:t>
            </a:r>
            <a:endParaRPr/>
          </a:p>
          <a:p>
            <a:pPr marL="0" lvl="0" indent="0" algn="l" rtl="0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Desafios</a:t>
            </a:r>
            <a:endParaRPr/>
          </a:p>
          <a:p>
            <a:pPr marL="285750" lvl="0" indent="-285750" algn="l" rtl="0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Pode precisar de muitas partículas (por exemplo, fluidos)</a:t>
            </a:r>
            <a:endParaRPr/>
          </a:p>
          <a:p>
            <a:pPr marL="285750" lvl="0" indent="-285750" algn="l" rtl="0">
              <a:spcBef>
                <a:spcPts val="9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Char char="•"/>
            </a:pPr>
            <a:r>
              <a:rPr lang="pt-BR" sz="1700"/>
              <a:t>Pode precisar de estruturas de aceleração (por exemplo, para encontrar as partículas mais próximas para interações)</a:t>
            </a:r>
            <a:endParaRPr/>
          </a:p>
        </p:txBody>
      </p:sp>
      <p:sp>
        <p:nvSpPr>
          <p:cNvPr id="367" name="Google Shape;36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68" name="Google Shape;368;p43" descr="page39image10135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772112"/>
            <a:ext cx="252908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Animações em Sistemas de Partículas</a:t>
            </a:r>
            <a:endParaRPr/>
          </a:p>
        </p:txBody>
      </p:sp>
      <p:sp>
        <p:nvSpPr>
          <p:cNvPr id="374" name="Google Shape;374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30232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cada quadro na animação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[Se necessário] Crie novas partículas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Calcule as forças em cada partícula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Atualize a posição e velocidade de cada partícula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[Se necessário] Remover partículas mortas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Desenhar as partículas</a:t>
            </a:r>
            <a:endParaRPr/>
          </a:p>
        </p:txBody>
      </p:sp>
      <p:sp>
        <p:nvSpPr>
          <p:cNvPr id="375" name="Google Shape;375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76" name="Google Shape;376;p44" descr="page39image10135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96000" y="772112"/>
            <a:ext cx="252908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Forças em Sistemas de Partículas</a:t>
            </a:r>
            <a:endParaRPr/>
          </a:p>
        </p:txBody>
      </p:sp>
      <p:sp>
        <p:nvSpPr>
          <p:cNvPr id="382" name="Google Shape;382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Forças de atração e repulsão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Gravidade, eletromagnetismo, ...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Molas, propulsão, ...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Forças de amortecimento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Fricção, resistência do ar, viscosidade, ...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Paredes, recipientes, objetos fixos, ...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Objetos dinâmicos, partes do corpo do personagem, ...</a:t>
            </a:r>
            <a:endParaRPr/>
          </a:p>
        </p:txBody>
      </p:sp>
      <p:sp>
        <p:nvSpPr>
          <p:cNvPr id="383" name="Google Shape;383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84" name="Google Shape;384;p45" descr="Magnetic fields can send particles to infinit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8029" y="763399"/>
            <a:ext cx="2602592" cy="19494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Mola Já Discutida (atração e repulsão)</a:t>
            </a:r>
            <a:endParaRPr/>
          </a:p>
        </p:txBody>
      </p:sp>
      <p:sp>
        <p:nvSpPr>
          <p:cNvPr id="390" name="Google Shape;390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Mola de comprimento diferente de zero com amortecimento interno</a:t>
            </a:r>
            <a:endParaRPr/>
          </a:p>
        </p:txBody>
      </p:sp>
      <p:sp>
        <p:nvSpPr>
          <p:cNvPr id="391" name="Google Shape;39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392" name="Google Shape;3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6573" y="1632155"/>
            <a:ext cx="1829044" cy="33636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0103" y="1996576"/>
            <a:ext cx="5761703" cy="2545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Gravidade</a:t>
            </a:r>
            <a:endParaRPr/>
          </a:p>
        </p:txBody>
      </p:sp>
      <p:sp>
        <p:nvSpPr>
          <p:cNvPr id="399" name="Google Shape;399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Gravidade na superfície da Terra devido à Terra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 = –mg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 é a massa do objeto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 é a aceleração gravitacional,</a:t>
            </a:r>
            <a:br>
              <a:rPr lang="pt-BR"/>
            </a:br>
            <a:r>
              <a:rPr lang="pt-BR"/>
              <a:t>g = –9,8m / s2</a:t>
            </a:r>
            <a:endParaRPr/>
          </a:p>
        </p:txBody>
      </p:sp>
      <p:sp>
        <p:nvSpPr>
          <p:cNvPr id="400" name="Google Shape;400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01" name="Google Shape;401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3460" y="3015343"/>
            <a:ext cx="4864016" cy="1815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47" descr="page43image101298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05832" y="1953197"/>
            <a:ext cx="1743159" cy="139591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3" name="Google Shape;403;p47"/>
          <p:cNvCxnSpPr/>
          <p:nvPr/>
        </p:nvCxnSpPr>
        <p:spPr>
          <a:xfrm>
            <a:off x="6977411" y="3349113"/>
            <a:ext cx="0" cy="859093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Atração Gravitacional</a:t>
            </a:r>
            <a:endParaRPr/>
          </a:p>
        </p:txBody>
      </p:sp>
      <p:sp>
        <p:nvSpPr>
          <p:cNvPr id="409" name="Google Shape;409;p4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564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Lei universal da gravitação de Newton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Atração gravitacional entre partículas</a:t>
            </a:r>
            <a:endParaRPr/>
          </a:p>
        </p:txBody>
      </p:sp>
      <p:sp>
        <p:nvSpPr>
          <p:cNvPr id="410" name="Google Shape;410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11" name="Google Shape;411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821" y="1795427"/>
            <a:ext cx="3884357" cy="1178936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4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23855" y="3077766"/>
            <a:ext cx="7296290" cy="2119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Simulação de uma Galáxia</a:t>
            </a:r>
            <a:endParaRPr/>
          </a:p>
        </p:txBody>
      </p:sp>
      <p:sp>
        <p:nvSpPr>
          <p:cNvPr id="419" name="Google Shape;419;p49"/>
          <p:cNvSpPr txBox="1">
            <a:spLocks noGrp="1"/>
          </p:cNvSpPr>
          <p:nvPr>
            <p:ph type="body" idx="1"/>
          </p:nvPr>
        </p:nvSpPr>
        <p:spPr>
          <a:xfrm>
            <a:off x="-127391" y="3811707"/>
            <a:ext cx="4910954" cy="345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Simulação de um Galáxia, NASA </a:t>
            </a:r>
            <a:r>
              <a:rPr lang="pt-BR" sz="1100"/>
              <a:t>Goddard</a:t>
            </a:r>
            <a:r>
              <a:rPr lang="pt-BR" sz="1200"/>
              <a:t> 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420" name="Google Shape;420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21" name="Google Shape;421;p49" descr="page45image26916640"/>
          <p:cNvPicPr preferRelativeResize="0"/>
          <p:nvPr/>
        </p:nvPicPr>
        <p:blipFill rotWithShape="1">
          <a:blip r:embed="rId3">
            <a:alphaModFix/>
          </a:blip>
          <a:srcRect l="5090" t="18327" r="7109" b="16536"/>
          <a:stretch/>
        </p:blipFill>
        <p:spPr>
          <a:xfrm>
            <a:off x="84172" y="776483"/>
            <a:ext cx="5191307" cy="288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49" descr="Galaxy GIF - Find on GIF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2100752"/>
            <a:ext cx="4064000" cy="304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Fluidos baseados em partículas</a:t>
            </a:r>
            <a:endParaRPr/>
          </a:p>
        </p:txBody>
      </p:sp>
      <p:sp>
        <p:nvSpPr>
          <p:cNvPr id="428" name="Google Shape;428;p50"/>
          <p:cNvSpPr txBox="1">
            <a:spLocks noGrp="1"/>
          </p:cNvSpPr>
          <p:nvPr>
            <p:ph type="body" idx="1"/>
          </p:nvPr>
        </p:nvSpPr>
        <p:spPr>
          <a:xfrm>
            <a:off x="357883" y="5316582"/>
            <a:ext cx="8428232" cy="3984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Macklin and Müller, Position Based Fluids </a:t>
            </a:r>
            <a:endParaRPr/>
          </a:p>
        </p:txBody>
      </p:sp>
      <p:sp>
        <p:nvSpPr>
          <p:cNvPr id="429" name="Google Shape;429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30" name="Google Shape;430;p50" descr="page46image26535776"/>
          <p:cNvPicPr preferRelativeResize="0"/>
          <p:nvPr/>
        </p:nvPicPr>
        <p:blipFill rotWithShape="1">
          <a:blip r:embed="rId3">
            <a:alphaModFix/>
          </a:blip>
          <a:srcRect l="6229" t="19360" r="6463" b="16856"/>
          <a:stretch/>
        </p:blipFill>
        <p:spPr>
          <a:xfrm>
            <a:off x="448841" y="734159"/>
            <a:ext cx="8246317" cy="4518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Bando de pássaros</a:t>
            </a:r>
            <a:endParaRPr/>
          </a:p>
        </p:txBody>
      </p:sp>
      <p:sp>
        <p:nvSpPr>
          <p:cNvPr id="436" name="Google Shape;436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437" name="Google Shape;437;p51" descr="page47image26570336"/>
          <p:cNvPicPr preferRelativeResize="0"/>
          <p:nvPr/>
        </p:nvPicPr>
        <p:blipFill rotWithShape="1">
          <a:blip r:embed="rId3">
            <a:alphaModFix/>
          </a:blip>
          <a:srcRect t="16841" b="9474"/>
          <a:stretch/>
        </p:blipFill>
        <p:spPr>
          <a:xfrm>
            <a:off x="325220" y="693502"/>
            <a:ext cx="8289391" cy="45809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Simulando Bando de Passáros como ODE</a:t>
            </a:r>
            <a:endParaRPr/>
          </a:p>
        </p:txBody>
      </p:sp>
      <p:sp>
        <p:nvSpPr>
          <p:cNvPr id="444" name="Google Shape;444;p52"/>
          <p:cNvSpPr txBox="1">
            <a:spLocks noGrp="1"/>
          </p:cNvSpPr>
          <p:nvPr>
            <p:ph type="body" idx="1"/>
          </p:nvPr>
        </p:nvSpPr>
        <p:spPr>
          <a:xfrm>
            <a:off x="84172" y="838985"/>
            <a:ext cx="905982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Modele cada ave como uma partícula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Sujeitos a forças muito simples:</a:t>
            </a:r>
            <a:endParaRPr/>
          </a:p>
          <a:p>
            <a:pPr marL="342900" lvl="0" indent="-342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atração para o centro dos vizinhos</a:t>
            </a:r>
            <a:endParaRPr/>
          </a:p>
          <a:p>
            <a:pPr marL="342900" lvl="0" indent="-342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repulsão de um vizinho individuais</a:t>
            </a:r>
            <a:endParaRPr/>
          </a:p>
          <a:p>
            <a:pPr marL="342900" lvl="0" indent="-342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alinhamento em direção à trajetória média de vizinhos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Simula a evolução de um grande sistema de partículas numericamente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Comportamento complexo também visto em peixes, abelhas, ...</a:t>
            </a:r>
            <a:endParaRPr/>
          </a:p>
        </p:txBody>
      </p:sp>
      <p:sp>
        <p:nvSpPr>
          <p:cNvPr id="445" name="Google Shape;44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446" name="Google Shape;446;p52" descr="page48image101373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9015" y="3408153"/>
            <a:ext cx="2545498" cy="170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52" descr="page48image10137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9251" y="3408153"/>
            <a:ext cx="2545498" cy="1705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52" descr="page48image101253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19487" y="3408153"/>
            <a:ext cx="2553502" cy="1705003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52"/>
          <p:cNvSpPr/>
          <p:nvPr/>
        </p:nvSpPr>
        <p:spPr>
          <a:xfrm>
            <a:off x="1309559" y="5041397"/>
            <a:ext cx="88440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atração</a:t>
            </a:r>
            <a:endParaRPr/>
          </a:p>
        </p:txBody>
      </p:sp>
      <p:sp>
        <p:nvSpPr>
          <p:cNvPr id="450" name="Google Shape;450;p52"/>
          <p:cNvSpPr/>
          <p:nvPr/>
        </p:nvSpPr>
        <p:spPr>
          <a:xfrm>
            <a:off x="4116192" y="5041397"/>
            <a:ext cx="99578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repulsão</a:t>
            </a:r>
            <a:endParaRPr/>
          </a:p>
        </p:txBody>
      </p:sp>
      <p:sp>
        <p:nvSpPr>
          <p:cNvPr id="451" name="Google Shape;451;p52"/>
          <p:cNvSpPr/>
          <p:nvPr/>
        </p:nvSpPr>
        <p:spPr>
          <a:xfrm>
            <a:off x="6676319" y="5043842"/>
            <a:ext cx="137133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alinhamento</a:t>
            </a:r>
            <a:endParaRPr/>
          </a:p>
        </p:txBody>
      </p:sp>
      <p:sp>
        <p:nvSpPr>
          <p:cNvPr id="452" name="Google Shape;452;p52"/>
          <p:cNvSpPr/>
          <p:nvPr/>
        </p:nvSpPr>
        <p:spPr>
          <a:xfrm>
            <a:off x="377560" y="5412126"/>
            <a:ext cx="6877476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Credit: Craig Reynolds (see http://www.red3d.com/cwr/boids/)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3" name="Google Shape;453;p52" descr="page48image1013758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44749" y="540211"/>
            <a:ext cx="2553502" cy="20500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Simulação de Tecidos</a:t>
            </a:r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9" name="Google Shape;69;p8" descr="page4image26482816"/>
          <p:cNvPicPr preferRelativeResize="0"/>
          <p:nvPr/>
        </p:nvPicPr>
        <p:blipFill rotWithShape="1">
          <a:blip r:embed="rId3">
            <a:alphaModFix/>
          </a:blip>
          <a:srcRect t="17089" b="8337"/>
          <a:stretch/>
        </p:blipFill>
        <p:spPr>
          <a:xfrm>
            <a:off x="247992" y="865629"/>
            <a:ext cx="4650092" cy="2600782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45916" y="2674077"/>
            <a:ext cx="4650092" cy="2615677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8"/>
          <p:cNvSpPr/>
          <p:nvPr/>
        </p:nvSpPr>
        <p:spPr>
          <a:xfrm>
            <a:off x="5755711" y="5410729"/>
            <a:ext cx="24545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http://www.fxgear.net/vr-technology-1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Multidões</a:t>
            </a:r>
            <a:endParaRPr/>
          </a:p>
        </p:txBody>
      </p:sp>
      <p:sp>
        <p:nvSpPr>
          <p:cNvPr id="459" name="Google Shape;45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60" name="Google Shape;460;p53" descr="page49image26542976"/>
          <p:cNvPicPr preferRelativeResize="0"/>
          <p:nvPr/>
        </p:nvPicPr>
        <p:blipFill rotWithShape="1">
          <a:blip r:embed="rId3">
            <a:alphaModFix/>
          </a:blip>
          <a:srcRect l="5842" t="15795" r="5657" b="10649"/>
          <a:stretch/>
        </p:blipFill>
        <p:spPr>
          <a:xfrm>
            <a:off x="816626" y="728888"/>
            <a:ext cx="7510747" cy="4681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Multidão + Chacoalhar</a:t>
            </a:r>
            <a:endParaRPr/>
          </a:p>
        </p:txBody>
      </p:sp>
      <p:sp>
        <p:nvSpPr>
          <p:cNvPr id="466" name="Google Shape;466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67" name="Google Shape;467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468" name="Google Shape;468;p54"/>
          <p:cNvSpPr/>
          <p:nvPr/>
        </p:nvSpPr>
        <p:spPr>
          <a:xfrm>
            <a:off x="2816352" y="5335144"/>
            <a:ext cx="33000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8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vimeo.com</a:t>
            </a: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/109169719</a:t>
            </a:r>
            <a:endParaRPr dirty="0"/>
          </a:p>
        </p:txBody>
      </p:sp>
      <p:pic>
        <p:nvPicPr>
          <p:cNvPr id="469" name="Google Shape;469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4569" y="763400"/>
            <a:ext cx="7934860" cy="4417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Sugestão de Leituras</a:t>
            </a:r>
            <a:endParaRPr/>
          </a:p>
        </p:txBody>
      </p:sp>
      <p:sp>
        <p:nvSpPr>
          <p:cNvPr id="475" name="Google Shape;47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Physically Based Modeling: Principles and Practice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Andy Witkin e David Baraff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http://www-2.cs.cmu.edu/~baraff/sigcourse/index.html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Numerical Recipes in C++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Capítulo 16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Qualquer bom texto sobre a integração de ODEs</a:t>
            </a:r>
            <a:endParaRPr/>
          </a:p>
        </p:txBody>
      </p:sp>
      <p:sp>
        <p:nvSpPr>
          <p:cNvPr id="476" name="Google Shape;47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Apenas arranhando a superfície ...</a:t>
            </a:r>
            <a:endParaRPr/>
          </a:p>
        </p:txBody>
      </p:sp>
      <p:sp>
        <p:nvSpPr>
          <p:cNvPr id="482" name="Google Shape;482;p56"/>
          <p:cNvSpPr txBox="1">
            <a:spLocks noGrp="1"/>
          </p:cNvSpPr>
          <p:nvPr>
            <p:ph type="body" idx="1"/>
          </p:nvPr>
        </p:nvSpPr>
        <p:spPr>
          <a:xfrm>
            <a:off x="196770" y="838985"/>
            <a:ext cx="862201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A simulação física é um campo enorme em computação gráfica, engenharia, ciências, ...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Hoje: introdução aos sistemas de partículas, resolvendo ODEs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Equações diferenciais parciais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Equação de difusão, equação de calor, ...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em computação gráfica para líquidos, fumaça, fogo, etc. 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Rigidy Body (Corpo rígido)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Simulação de som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...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</p:txBody>
      </p:sp>
      <p:sp>
        <p:nvSpPr>
          <p:cNvPr id="483" name="Google Shape;483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Vestido Massa Mola + Personagem</a:t>
            </a:r>
            <a:endParaRPr/>
          </a:p>
        </p:txBody>
      </p:sp>
      <p:sp>
        <p:nvSpPr>
          <p:cNvPr id="489" name="Google Shape;4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490" name="Google Shape;490;p57" descr="page53image26485840"/>
          <p:cNvPicPr preferRelativeResize="0"/>
          <p:nvPr/>
        </p:nvPicPr>
        <p:blipFill rotWithShape="1">
          <a:blip r:embed="rId3">
            <a:alphaModFix/>
          </a:blip>
          <a:srcRect t="16790"/>
          <a:stretch/>
        </p:blipFill>
        <p:spPr>
          <a:xfrm>
            <a:off x="741467" y="820209"/>
            <a:ext cx="7355728" cy="4590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Método de Elementos Finitos em vez de molas</a:t>
            </a:r>
            <a:endParaRPr/>
          </a:p>
        </p:txBody>
      </p:sp>
      <p:sp>
        <p:nvSpPr>
          <p:cNvPr id="496" name="Google Shape;496;p5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97" name="Google Shape;497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98" name="Google Shape;498;p58" descr="page54image26968176"/>
          <p:cNvPicPr preferRelativeResize="0"/>
          <p:nvPr/>
        </p:nvPicPr>
        <p:blipFill rotWithShape="1">
          <a:blip r:embed="rId3">
            <a:alphaModFix/>
          </a:blip>
          <a:srcRect t="15556" b="10101"/>
          <a:stretch/>
        </p:blipFill>
        <p:spPr>
          <a:xfrm>
            <a:off x="308178" y="748993"/>
            <a:ext cx="8204225" cy="45744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Coisas para lembrar</a:t>
            </a:r>
            <a:endParaRPr/>
          </a:p>
        </p:txBody>
      </p:sp>
      <p:sp>
        <p:nvSpPr>
          <p:cNvPr id="504" name="Google Shape;504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Simulação física = modelagem matemática de sistemas dinâmicos e solução por integração numérica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Sistemas de partículas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Modelagem de sistemas de força, por ex: sistemas de massa da mola, atração gravitacional, fluidos, comportamento de multidões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Equações de movimento newtonianas = ODEs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Solução por integração numérica ODEs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Erro e instabilidade, métodos para combater a instabilidade</a:t>
            </a:r>
            <a:endParaRPr/>
          </a:p>
        </p:txBody>
      </p:sp>
      <p:sp>
        <p:nvSpPr>
          <p:cNvPr id="505" name="Google Shape;505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Fontes:</a:t>
            </a:r>
            <a:endParaRPr/>
          </a:p>
        </p:txBody>
      </p:sp>
      <p:sp>
        <p:nvSpPr>
          <p:cNvPr id="511" name="Google Shape;511;p6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24879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Esse curso é baseado no curso de Berkeley CS184 e Stanford CS248. Qualquer semelhança não é mera coincidência.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Assim, já agradeço a todos pelos materiais encontrados na internet: Pat Hanrahan, Ren Ng, Kayvon Fatahalian, Keenan Crane, Mark Pauly, Steve Marschner, Kayvon Fatahalian, James O’Brien e Tom Funkhouser, dentre outros.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12" name="Google Shape;5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13" name="Google Shape;5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661" y="3636640"/>
            <a:ext cx="32893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570651"/>
            <a:ext cx="3727031" cy="7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1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520" name="Google Shape;520;p61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1" name="Google Shape;521;p61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813" cy="10432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Fluidos</a:t>
            </a:r>
            <a:endParaRPr/>
          </a:p>
        </p:txBody>
      </p:sp>
      <p:sp>
        <p:nvSpPr>
          <p:cNvPr id="77" name="Google Shape;77;p9"/>
          <p:cNvSpPr txBox="1">
            <a:spLocks noGrp="1"/>
          </p:cNvSpPr>
          <p:nvPr>
            <p:ph type="body" idx="1"/>
          </p:nvPr>
        </p:nvSpPr>
        <p:spPr>
          <a:xfrm>
            <a:off x="237505" y="3303652"/>
            <a:ext cx="4452481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100"/>
              <a:t>Macklin and Müller, Position Based Fluids</a:t>
            </a:r>
            <a:endParaRPr sz="1100"/>
          </a:p>
        </p:txBody>
      </p:sp>
      <p:sp>
        <p:nvSpPr>
          <p:cNvPr id="78" name="Google Shape;78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79" name="Google Shape;79;p9" descr="page5image26879728"/>
          <p:cNvPicPr preferRelativeResize="0"/>
          <p:nvPr/>
        </p:nvPicPr>
        <p:blipFill rotWithShape="1">
          <a:blip r:embed="rId3">
            <a:alphaModFix/>
          </a:blip>
          <a:srcRect l="5624" t="18167" r="5875" b="15750"/>
          <a:stretch/>
        </p:blipFill>
        <p:spPr>
          <a:xfrm>
            <a:off x="237505" y="794731"/>
            <a:ext cx="4452481" cy="249351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9"/>
          <p:cNvSpPr/>
          <p:nvPr/>
        </p:nvSpPr>
        <p:spPr>
          <a:xfrm>
            <a:off x="4572000" y="5014661"/>
            <a:ext cx="457200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https://makeagif.com/gif/blender-cycles-realistic-fluid-simulation-p66lrL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81" name="Google Shape;81;p9" descr="A picture containing indoor, table, sitting, sink&#10;&#10;Description automatically generated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34496" y="2411348"/>
            <a:ext cx="4571999" cy="2571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Sistemas Massa + Mola</a:t>
            </a:r>
            <a:endParaRPr/>
          </a:p>
        </p:txBody>
      </p:sp>
      <p:sp>
        <p:nvSpPr>
          <p:cNvPr id="88" name="Google Shape;88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 de Modelagem de um Sistema Dinâmico</a:t>
            </a:r>
            <a:endParaRPr/>
          </a:p>
        </p:txBody>
      </p:sp>
      <p:sp>
        <p:nvSpPr>
          <p:cNvPr id="89" name="Google Shape;8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90" name="Google Shape;90;p10"/>
          <p:cNvSpPr txBox="1"/>
          <p:nvPr/>
        </p:nvSpPr>
        <p:spPr>
          <a:xfrm>
            <a:off x="16687800" y="934974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" name="Google Shape;91;p10"/>
          <p:cNvSpPr/>
          <p:nvPr/>
        </p:nvSpPr>
        <p:spPr>
          <a:xfrm>
            <a:off x="3537856" y="5231951"/>
            <a:ext cx="497454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Elizabeth Labelle, https://youtu.be/Co8enp8CH34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06600" y="1520571"/>
            <a:ext cx="6012180" cy="363579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1660" y="1429290"/>
            <a:ext cx="1894599" cy="3315548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0"/>
          <p:cNvSpPr/>
          <p:nvPr/>
        </p:nvSpPr>
        <p:spPr>
          <a:xfrm>
            <a:off x="631598" y="5032804"/>
            <a:ext cx="178466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Crédito: Wikipedia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Cabelos e Pelos</a:t>
            </a:r>
            <a:endParaRPr/>
          </a:p>
        </p:txBody>
      </p:sp>
      <p:sp>
        <p:nvSpPr>
          <p:cNvPr id="100" name="Google Shape;100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101" name="Google Shape;101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770932"/>
            <a:ext cx="4147079" cy="239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1" descr="A picture containing person, person, toy, holding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40628" y="1582408"/>
            <a:ext cx="4724400" cy="345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1"/>
          <p:cNvSpPr/>
          <p:nvPr/>
        </p:nvSpPr>
        <p:spPr>
          <a:xfrm>
            <a:off x="3671301" y="5036808"/>
            <a:ext cx="526305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http://www.cgmeetup.net/home/making-of-iga-commercials-hair-and-fur/hair-simulation/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Exemplo: Sistema com Partículas</a:t>
            </a:r>
            <a:endParaRPr/>
          </a:p>
        </p:txBody>
      </p:sp>
      <p:sp>
        <p:nvSpPr>
          <p:cNvPr id="109" name="Google Shape;10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10" name="Google Shape;110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3134262"/>
            <a:ext cx="4243698" cy="1688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77138" y="1380738"/>
            <a:ext cx="4025900" cy="2753798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12"/>
          <p:cNvSpPr/>
          <p:nvPr/>
        </p:nvSpPr>
        <p:spPr>
          <a:xfrm>
            <a:off x="4973080" y="4412521"/>
            <a:ext cx="4025901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https://asd.sutd.edu.sg/dfab/particle-simulation/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1999</Words>
  <Application>Microsoft Macintosh PowerPoint</Application>
  <PresentationFormat>On-screen Show (16:10)</PresentationFormat>
  <Paragraphs>423</Paragraphs>
  <Slides>58</Slides>
  <Notes>58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1" baseType="lpstr">
      <vt:lpstr>Arial</vt:lpstr>
      <vt:lpstr>Verdana</vt:lpstr>
      <vt:lpstr>Personalizar design</vt:lpstr>
      <vt:lpstr>PowerPoint Presentation</vt:lpstr>
      <vt:lpstr>Computação Gráfica</vt:lpstr>
      <vt:lpstr>Lei de Newton</vt:lpstr>
      <vt:lpstr>Animação Fisicamente Baseada</vt:lpstr>
      <vt:lpstr>Exemplo: Simulação de Tecidos</vt:lpstr>
      <vt:lpstr>Exemplo: Fluidos</vt:lpstr>
      <vt:lpstr>Sistemas Massa + Mola</vt:lpstr>
      <vt:lpstr>Exemplo: Cabelos e Pelos</vt:lpstr>
      <vt:lpstr>Exemplo: Sistema com Partículas</vt:lpstr>
      <vt:lpstr>Exemplo: Malha Massa Mola</vt:lpstr>
      <vt:lpstr>Uma mola simples</vt:lpstr>
      <vt:lpstr>Mola de comprimento diferente de zero</vt:lpstr>
      <vt:lpstr>Notação com ponto para derivadas</vt:lpstr>
      <vt:lpstr>Amortecimento em movimento simples</vt:lpstr>
      <vt:lpstr>Amortecimento Interno para Molas</vt:lpstr>
      <vt:lpstr>Constantes da Mola</vt:lpstr>
      <vt:lpstr>Constantes da Mola</vt:lpstr>
      <vt:lpstr>Estruturas para Molas</vt:lpstr>
      <vt:lpstr>Struturas para molas</vt:lpstr>
      <vt:lpstr>Struturas para molas</vt:lpstr>
      <vt:lpstr>Struturas para molas</vt:lpstr>
      <vt:lpstr>Struturas para molas</vt:lpstr>
      <vt:lpstr>Exemplo: Vestido com Massa Mola + Personagem</vt:lpstr>
      <vt:lpstr>Simulação de Partículas</vt:lpstr>
      <vt:lpstr>Método de Euler</vt:lpstr>
      <vt:lpstr>Método de Euler- Erros</vt:lpstr>
      <vt:lpstr>Erros e Instabilidade</vt:lpstr>
      <vt:lpstr>Instabilidade do Método de Forward Euler</vt:lpstr>
      <vt:lpstr>Exemplo de Instabilidade (molas)</vt:lpstr>
      <vt:lpstr>Combatendo as Instabilidades</vt:lpstr>
      <vt:lpstr>Alguns Métodos para Combater a Instabilidade</vt:lpstr>
      <vt:lpstr>Euler Modificado</vt:lpstr>
      <vt:lpstr>Tamanho adaptativo do passo</vt:lpstr>
      <vt:lpstr>Método Implícito de Euler</vt:lpstr>
      <vt:lpstr>Método Implícito de Euler</vt:lpstr>
      <vt:lpstr>Método Implícito de Euler</vt:lpstr>
      <vt:lpstr>Baseado na posição / integração Verlet</vt:lpstr>
      <vt:lpstr>Baseado na posição / integração Verlet</vt:lpstr>
      <vt:lpstr>Sistema de Partículas</vt:lpstr>
      <vt:lpstr>Sistema de Partículas</vt:lpstr>
      <vt:lpstr>Animações em Sistemas de Partículas</vt:lpstr>
      <vt:lpstr>Forças em Sistemas de Partículas</vt:lpstr>
      <vt:lpstr>Mola Já Discutida (atração e repulsão)</vt:lpstr>
      <vt:lpstr>Gravidade</vt:lpstr>
      <vt:lpstr>Atração Gravitacional</vt:lpstr>
      <vt:lpstr>Exemplo: Simulação de uma Galáxia</vt:lpstr>
      <vt:lpstr>Exemplo: Fluidos baseados em partículas</vt:lpstr>
      <vt:lpstr>Exemplo: Bando de pássaros</vt:lpstr>
      <vt:lpstr>Simulando Bando de Passáros como ODE</vt:lpstr>
      <vt:lpstr>Exemplo: Multidões</vt:lpstr>
      <vt:lpstr>Exemplo: Multidão + Chacoalhar</vt:lpstr>
      <vt:lpstr>Sugestão de Leituras</vt:lpstr>
      <vt:lpstr>Apenas arranhando a superfície ...</vt:lpstr>
      <vt:lpstr>Exemplo: Vestido Massa Mola + Personagem</vt:lpstr>
      <vt:lpstr>Método de Elementos Finitos em vez de molas</vt:lpstr>
      <vt:lpstr>Coisas para lembrar</vt:lpstr>
      <vt:lpstr>Fontes: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2023-04-25T12:20:00Z</dcterms:modified>
</cp:coreProperties>
</file>